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1"/>
  </p:notesMasterIdLst>
  <p:sldIdLst>
    <p:sldId id="256" r:id="rId5"/>
    <p:sldId id="274" r:id="rId6"/>
    <p:sldId id="257" r:id="rId7"/>
    <p:sldId id="275" r:id="rId8"/>
    <p:sldId id="288" r:id="rId9"/>
    <p:sldId id="287" r:id="rId10"/>
    <p:sldId id="272" r:id="rId11"/>
    <p:sldId id="276" r:id="rId12"/>
    <p:sldId id="284" r:id="rId13"/>
    <p:sldId id="285" r:id="rId14"/>
    <p:sldId id="282" r:id="rId15"/>
    <p:sldId id="281" r:id="rId16"/>
    <p:sldId id="277" r:id="rId17"/>
    <p:sldId id="278" r:id="rId18"/>
    <p:sldId id="258" r:id="rId19"/>
    <p:sldId id="286" r:id="rId20"/>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C21AF-1FD7-46CE-9580-A89F8F3816FA}" v="186" dt="2020-09-17T19:23:58.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90" d="100"/>
          <a:sy n="90"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www.raz-kids.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39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K-parent-letter.pdf" TargetMode="External"/><Relationship Id="rId3" Type="http://schemas.openxmlformats.org/officeDocument/2006/relationships/hyperlink" Target="https://www.georgiastandards.org/Georgia-Standards/Frameworks/Unit-1-K-Parent-Letter.pdf" TargetMode="External"/><Relationship Id="rId7" Type="http://schemas.openxmlformats.org/officeDocument/2006/relationships/hyperlink" Target="https://www.georgiastandards.org/Georgia-Standards/Frameworks/Unit-5-K-parent-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K-parent-letter.pdf" TargetMode="External"/><Relationship Id="rId5" Type="http://schemas.openxmlformats.org/officeDocument/2006/relationships/hyperlink" Target="https://www.georgiastandards.org/Georgia-Standards/Frameworks/Unit-3-K-parent-letter.pdf" TargetMode="External"/><Relationship Id="rId4" Type="http://schemas.openxmlformats.org/officeDocument/2006/relationships/hyperlink" Target="https://www.georgiastandards.org/Georgia-Standards/Frameworks/Unit-2-K-Parent-letter.pdf" TargetMode="External"/><Relationship Id="rId9" Type="http://schemas.openxmlformats.org/officeDocument/2006/relationships/hyperlink" Target="https://www.georgiastandards.org/Georgia-Standards/Frameworks/ELA-Kindergarten-Developmental-Progressions-R-W-SL-L.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C:\Users\cdankert\OneDrive%20-%20Paulding%20County%20School%20District\Writing%20Resources\Learning%20-%20Writing%20Progressions\Kindergarten%20Progressions%20Writing%20Rubric.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file:///C:\Users\cdankert\OneDrive%20-%20Paulding%20County%20School%20District\Hutchens%20-%20Title%20I\Parent%20Meetings%20-%20Resources\Number%20Talks%20Brochures\Grade%203%20Parent%20Brochure%202013-2014.pdf" TargetMode="External"/><Relationship Id="rId7" Type="http://schemas.openxmlformats.org/officeDocument/2006/relationships/image" Target="../media/image6.png"/><Relationship Id="rId2" Type="http://schemas.openxmlformats.org/officeDocument/2006/relationships/hyperlink" Target="file:///C:\Users\cdankert\OneDrive%20-%20Paulding%20County%20School%20District\Hutchens%20-%20Title%20I\Parent%20Meetings%20-%20Resources\Number%20Talks%20Brochures\Kindergarten%20Parent%20Brochure%202013-2014.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paulding.k12.ga.us/Page/24335" TargetMode="External"/><Relationship Id="rId4" Type="http://schemas.openxmlformats.org/officeDocument/2006/relationships/hyperlink" Target="https://www.paulding.k12.ga.us/Page/2433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kidsparent.gadoe.org/Pages/Home.aspx" TargetMode="External"/><Relationship Id="rId2" Type="http://schemas.openxmlformats.org/officeDocument/2006/relationships/hyperlink" Target="https://www.gadoe.org/Curriculum-Instruction-and-Assessment/Assessment/Documents/GKIDS/GKIDS%202.0/Parent%20Flyer/GKIDS%202.0_Parent_Flyer_July2020.pd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gadoepublicstore.blob.core.windows.net/asset-35330902-d30b-4cd6-aacd-ad7ab2ff80b1/GKIDS%20Video%202%20v2.mp4?sp=r&amp;st=2020-06-24T19:05:52Z&amp;se=2022-07-10T03:05:52Z&amp;spr=https&amp;sv=2019-10-10&amp;sr=b&amp;sig=0u5a6O6uEeU2Tqou7CoKE4dd0yQjtMLB48Q2UyUCvqg%3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Kindergarten!</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indent="0">
              <a:buNone/>
            </a:pPr>
            <a:r>
              <a:rPr lang="en-US" sz="2000" b="1" i="1" u="sng" dirty="0"/>
              <a:t>Kindergarten Goal –</a:t>
            </a:r>
          </a:p>
          <a:p>
            <a:pPr marL="0" indent="0">
              <a:buNone/>
            </a:pPr>
            <a:r>
              <a:rPr lang="en-US" sz="2000" dirty="0"/>
              <a:t>Read CVC words</a:t>
            </a:r>
          </a:p>
          <a:p>
            <a:pPr marL="0" indent="0">
              <a:buNone/>
            </a:pPr>
            <a:r>
              <a:rPr lang="en-US" sz="2000" dirty="0"/>
              <a:t>(consonant, vowel, consonant – i.e. cat, tip, run, dog)</a:t>
            </a:r>
          </a:p>
          <a:p>
            <a:pPr marL="0" indent="0">
              <a:buNone/>
            </a:pPr>
            <a:endParaRPr lang="en-US" sz="2000" dirty="0"/>
          </a:p>
          <a:p>
            <a:pPr marL="0" indent="0">
              <a:buNone/>
            </a:pPr>
            <a:r>
              <a:rPr lang="en-US" sz="2000" b="1" i="1" dirty="0"/>
              <a:t>WAYS TO ASSIST AT HOME</a:t>
            </a:r>
          </a:p>
          <a:p>
            <a:r>
              <a:rPr lang="en-US" sz="1400" dirty="0"/>
              <a:t>Let your child log onto Education Galaxy at home.</a:t>
            </a:r>
          </a:p>
          <a:p>
            <a:r>
              <a:rPr lang="en-US" sz="1400" dirty="0"/>
              <a:t>Practice letter and sound recognition with your student each night.</a:t>
            </a:r>
          </a:p>
          <a:p>
            <a:pPr lvl="1"/>
            <a:r>
              <a:rPr lang="en-US" sz="1400" dirty="0"/>
              <a:t>Find letters in stories you are reading or places you go. </a:t>
            </a:r>
          </a:p>
          <a:p>
            <a:pPr lvl="1"/>
            <a:r>
              <a:rPr lang="en-US" sz="1400" dirty="0"/>
              <a:t>Use letter magnets, shaving cream, or sticky notes to make it fun!</a:t>
            </a:r>
          </a:p>
          <a:p>
            <a:r>
              <a:rPr lang="en-US" sz="1400" dirty="0"/>
              <a:t>If your student has mastered letter and sound recognition – </a:t>
            </a:r>
          </a:p>
          <a:p>
            <a:pPr lvl="1"/>
            <a:r>
              <a:rPr lang="en-US" sz="1400" dirty="0"/>
              <a:t>Play games with CVC words - Trash Ball (Game in Gym tonight), Swat It!</a:t>
            </a:r>
          </a:p>
          <a:p>
            <a:pPr lvl="1"/>
            <a:r>
              <a:rPr lang="en-US" sz="1400" dirty="0"/>
              <a:t>Use letter magnets, shaving cream, or sticky notes to write or create the words!</a:t>
            </a:r>
          </a:p>
          <a:p>
            <a:r>
              <a:rPr lang="en-US" sz="1400" dirty="0"/>
              <a:t>Read aloud to your child each night.</a:t>
            </a:r>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8"/>
            <a:ext cx="7010400" cy="5349117"/>
          </a:xfrm>
        </p:spPr>
        <p:txBody>
          <a:bodyPr/>
          <a:lstStyle/>
          <a:p>
            <a:r>
              <a:rPr lang="en-US" sz="2000" dirty="0" err="1"/>
              <a:t>RazKids</a:t>
            </a:r>
            <a:r>
              <a:rPr lang="en-US" sz="2000" dirty="0"/>
              <a:t> - </a:t>
            </a:r>
            <a:r>
              <a:rPr lang="en-US" sz="1600" dirty="0">
                <a:hlinkClick r:id="rId2"/>
              </a:rPr>
              <a:t>https://www.raz-kids.com/</a:t>
            </a:r>
            <a:endParaRPr lang="en-US" sz="1600" dirty="0"/>
          </a:p>
          <a:p>
            <a:pPr lvl="1"/>
            <a:r>
              <a:rPr lang="en-US" sz="1800" dirty="0"/>
              <a:t>Online practice on literacy standards and skills</a:t>
            </a:r>
          </a:p>
          <a:p>
            <a:pPr lvl="1"/>
            <a:r>
              <a:rPr lang="en-US" sz="1800" dirty="0"/>
              <a:t>Teacher login: Contact Teacher</a:t>
            </a:r>
          </a:p>
          <a:p>
            <a:pPr lvl="1"/>
            <a:r>
              <a:rPr lang="en-US" sz="1800" dirty="0"/>
              <a:t>Student login: Lunch number</a:t>
            </a:r>
          </a:p>
          <a:p>
            <a:pPr lvl="1"/>
            <a:endParaRPr lang="en-US" sz="1800" dirty="0"/>
          </a:p>
          <a:p>
            <a:pPr lvl="1"/>
            <a:endParaRPr lang="en-US" sz="1800" dirty="0"/>
          </a:p>
          <a:p>
            <a:pPr marL="457200" lvl="1" indent="0">
              <a:buNone/>
            </a:pPr>
            <a:endParaRPr lang="en-US" sz="18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a:p>
            <a:pPr marL="457200" lvl="1" indent="0">
              <a:buNone/>
            </a:pPr>
            <a:endParaRPr lang="en-US" sz="1800" dirty="0"/>
          </a:p>
        </p:txBody>
      </p:sp>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4"/>
          <a:stretch>
            <a:fillRect/>
          </a:stretch>
        </p:blipFill>
        <p:spPr>
          <a:xfrm>
            <a:off x="6124273" y="5488580"/>
            <a:ext cx="2413074" cy="1135955"/>
          </a:xfrm>
          <a:prstGeom prst="rect">
            <a:avLst/>
          </a:prstGeom>
        </p:spPr>
      </p:pic>
      <p:pic>
        <p:nvPicPr>
          <p:cNvPr id="6" name="Content Placeholder 3">
            <a:extLst>
              <a:ext uri="{FF2B5EF4-FFF2-40B4-BE49-F238E27FC236}">
                <a16:creationId xmlns:a16="http://schemas.microsoft.com/office/drawing/2014/main" id="{1EC6FD34-7ECD-4E5D-A2C0-70081F1553D5}"/>
              </a:ext>
            </a:extLst>
          </p:cNvPr>
          <p:cNvPicPr>
            <a:picLocks noChangeAspect="1"/>
          </p:cNvPicPr>
          <p:nvPr/>
        </p:nvPicPr>
        <p:blipFill>
          <a:blip r:embed="rId5"/>
          <a:stretch>
            <a:fillRect/>
          </a:stretch>
        </p:blipFill>
        <p:spPr bwMode="auto">
          <a:xfrm>
            <a:off x="5936092" y="2262038"/>
            <a:ext cx="2601255" cy="130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endParaRPr lang="en-US" sz="1800" dirty="0">
              <a:ea typeface="+mn-lt"/>
              <a:cs typeface="+mn-lt"/>
            </a:endParaRPr>
          </a:p>
          <a:p>
            <a:pPr>
              <a:buNone/>
            </a:pPr>
            <a:r>
              <a:rPr lang="en-US" sz="1800" dirty="0">
                <a:ea typeface="+mn-lt"/>
                <a:cs typeface="+mn-lt"/>
              </a:rPr>
              <a:t>Feel free to reach out to your child’s</a:t>
            </a:r>
            <a:r>
              <a:rPr lang="en-US" sz="1800" dirty="0">
                <a:cs typeface="Arial"/>
              </a:rPr>
              <a:t> teacher with questions. </a:t>
            </a:r>
          </a:p>
          <a:p>
            <a:pPr>
              <a:buNone/>
            </a:pPr>
            <a:endParaRPr lang="en-US" sz="1800" dirty="0">
              <a:ea typeface="+mn-lt"/>
              <a:cs typeface="+mn-lt"/>
            </a:endParaRPr>
          </a:p>
          <a:p>
            <a:pPr>
              <a:buNone/>
            </a:pPr>
            <a:r>
              <a:rPr lang="en-US" sz="1800" dirty="0">
                <a:ea typeface="+mn-lt"/>
                <a:cs typeface="+mn-lt"/>
              </a:rPr>
              <a:t>You may also contact your school’s </a:t>
            </a:r>
            <a:r>
              <a:rPr lang="en-US" sz="1800" dirty="0">
                <a:latin typeface="Arial"/>
                <a:cs typeface="Arial"/>
              </a:rPr>
              <a:t>Instructional Lead Teacher:</a:t>
            </a:r>
          </a:p>
          <a:p>
            <a:pPr>
              <a:buNone/>
            </a:pPr>
            <a:r>
              <a:rPr lang="en-US" sz="1800" dirty="0">
                <a:latin typeface="Arial"/>
                <a:cs typeface="Arial"/>
              </a:rPr>
              <a:t>   </a:t>
            </a:r>
          </a:p>
          <a:p>
            <a:pPr marL="0" indent="0">
              <a:buNone/>
            </a:pPr>
            <a:r>
              <a:rPr lang="en-US" sz="1600" dirty="0">
                <a:solidFill>
                  <a:srgbClr val="B87A2A"/>
                </a:solidFill>
                <a:latin typeface="Open Sans"/>
              </a:rPr>
              <a:t>              </a:t>
            </a:r>
            <a:r>
              <a:rPr lang="en-US" sz="1600" dirty="0">
                <a:solidFill>
                  <a:srgbClr val="B87A2A"/>
                </a:solidFill>
                <a:latin typeface="Open Sans"/>
                <a:hlinkClick r:id="rId3"/>
              </a:rPr>
              <a:t>2020 Title I Schools</a:t>
            </a:r>
            <a:endParaRPr lang="en-US" sz="1600" dirty="0">
              <a:solidFill>
                <a:srgbClr val="B87A2A"/>
              </a:solidFill>
              <a:latin typeface="Open Sans"/>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1" end="1"/>
                                            </p:txEl>
                                          </p:spTgt>
                                        </p:tgtEl>
                                        <p:attrNameLst>
                                          <p:attrName>style.visibility</p:attrName>
                                        </p:attrNameLst>
                                      </p:cBhvr>
                                      <p:to>
                                        <p:strVal val="visible"/>
                                      </p:to>
                                    </p:set>
                                    <p:animEffect transition="in" filter="fade">
                                      <p:cBhvr>
                                        <p:cTn id="12" dur="2000"/>
                                        <p:tgtEl>
                                          <p:spTgt spid="410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5">
                                            <p:txEl>
                                              <p:pRg st="3" end="3"/>
                                            </p:txEl>
                                          </p:spTgt>
                                        </p:tgtEl>
                                        <p:attrNameLst>
                                          <p:attrName>style.visibility</p:attrName>
                                        </p:attrNameLst>
                                      </p:cBhvr>
                                      <p:to>
                                        <p:strVal val="visible"/>
                                      </p:to>
                                    </p:set>
                                    <p:animEffect transition="in" filter="fade">
                                      <p:cBhvr>
                                        <p:cTn id="15" dur="2000"/>
                                        <p:tgtEl>
                                          <p:spTgt spid="410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5">
                                            <p:txEl>
                                              <p:pRg st="4" end="4"/>
                                            </p:txEl>
                                          </p:spTgt>
                                        </p:tgtEl>
                                        <p:attrNameLst>
                                          <p:attrName>style.visibility</p:attrName>
                                        </p:attrNameLst>
                                      </p:cBhvr>
                                      <p:to>
                                        <p:strVal val="visible"/>
                                      </p:to>
                                    </p:set>
                                    <p:animEffect transition="in" filter="fade">
                                      <p:cBhvr>
                                        <p:cTn id="18" dur="2000"/>
                                        <p:tgtEl>
                                          <p:spTgt spid="410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5">
                                            <p:txEl>
                                              <p:pRg st="5" end="5"/>
                                            </p:txEl>
                                          </p:spTgt>
                                        </p:tgtEl>
                                        <p:attrNameLst>
                                          <p:attrName>style.visibility</p:attrName>
                                        </p:attrNameLst>
                                      </p:cBhvr>
                                      <p:to>
                                        <p:strVal val="visible"/>
                                      </p:to>
                                    </p:set>
                                    <p:animEffect transition="in" filter="fade">
                                      <p:cBhvr>
                                        <p:cTn id="21" dur="2000"/>
                                        <p:tgtEl>
                                          <p:spTgt spid="41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District Assessments – RI/DIBELS</a:t>
            </a:r>
          </a:p>
          <a:p>
            <a:r>
              <a:rPr lang="en-US" sz="2000" dirty="0"/>
              <a:t>Classroom Assessments</a:t>
            </a:r>
          </a:p>
          <a:p>
            <a:r>
              <a:rPr lang="en-US" sz="2000" dirty="0"/>
              <a:t>GKIDS </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 </a:t>
            </a:r>
          </a:p>
          <a:p>
            <a:pPr lvl="1"/>
            <a:r>
              <a:rPr lang="en-US" dirty="0">
                <a:hlinkClick r:id="rId3"/>
              </a:rPr>
              <a:t>Unit 1</a:t>
            </a:r>
            <a:endParaRPr lang="en-US" dirty="0"/>
          </a:p>
          <a:p>
            <a:pPr lvl="1"/>
            <a:r>
              <a:rPr lang="en-US" dirty="0">
                <a:hlinkClick r:id="rId4"/>
              </a:rPr>
              <a:t>Unit 2</a:t>
            </a:r>
            <a:endParaRPr lang="en-US" dirty="0"/>
          </a:p>
          <a:p>
            <a:pPr lvl="1"/>
            <a:r>
              <a:rPr lang="en-US" dirty="0">
                <a:hlinkClick r:id="rId5"/>
              </a:rPr>
              <a:t>Unit 3</a:t>
            </a:r>
            <a:endParaRPr lang="en-US" dirty="0"/>
          </a:p>
          <a:p>
            <a:pPr lvl="1"/>
            <a:r>
              <a:rPr lang="en-US" dirty="0">
                <a:hlinkClick r:id="rId6"/>
              </a:rPr>
              <a:t>Unit 4</a:t>
            </a:r>
            <a:endParaRPr lang="en-US" dirty="0"/>
          </a:p>
          <a:p>
            <a:pPr lvl="1"/>
            <a:r>
              <a:rPr lang="en-US" dirty="0">
                <a:hlinkClick r:id="rId7"/>
              </a:rPr>
              <a:t>Unit 5</a:t>
            </a:r>
            <a:endParaRPr lang="en-US" dirty="0"/>
          </a:p>
          <a:p>
            <a:pPr lvl="1"/>
            <a:r>
              <a:rPr lang="en-US" dirty="0">
                <a:hlinkClick r:id="rId8"/>
              </a:rPr>
              <a:t>Unit 6</a:t>
            </a:r>
            <a:endParaRPr lang="en-US" dirty="0"/>
          </a:p>
          <a:p>
            <a:r>
              <a:rPr lang="en-US" dirty="0">
                <a:latin typeface="DJ Basic" pitchFamily="2" charset="0"/>
              </a:rPr>
              <a:t>ELA - </a:t>
            </a:r>
            <a:r>
              <a:rPr lang="en-US" dirty="0">
                <a:hlinkClick r:id="rId9"/>
              </a:rPr>
              <a:t>https://www.georgiastandards.org/Georgia-Standards/Frameworks/ELA-Kindergarten-Developmental-Progressions-R-W-SL-L.pdf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 Reading/ELA</a:t>
            </a:r>
          </a:p>
        </p:txBody>
      </p:sp>
      <p:sp>
        <p:nvSpPr>
          <p:cNvPr id="3083" name="Rectangle 11"/>
          <p:cNvSpPr>
            <a:spLocks noGrp="1" noChangeArrowheads="1"/>
          </p:cNvSpPr>
          <p:nvPr>
            <p:ph type="body" idx="1"/>
          </p:nvPr>
        </p:nvSpPr>
        <p:spPr>
          <a:xfrm>
            <a:off x="1287262" y="1143000"/>
            <a:ext cx="7634796" cy="5600699"/>
          </a:xfrm>
        </p:spPr>
        <p:txBody>
          <a:bodyPr/>
          <a:lstStyle/>
          <a:p>
            <a:pPr lvl="1"/>
            <a:r>
              <a:rPr lang="en-US" sz="2000" b="1" dirty="0"/>
              <a:t>Dialogic Reading  </a:t>
            </a:r>
            <a:r>
              <a:rPr lang="en-US" sz="2000" dirty="0"/>
              <a:t>– Teacher reads aloud to students and focuses on developing oral language and vocabulary.</a:t>
            </a:r>
          </a:p>
          <a:p>
            <a:pPr marL="457200" lvl="1" indent="0">
              <a:buNone/>
            </a:pPr>
            <a:endParaRPr lang="en-US" sz="1000" dirty="0"/>
          </a:p>
          <a:p>
            <a:pPr lvl="1"/>
            <a:r>
              <a:rPr lang="en-US" sz="2000" b="1" dirty="0"/>
              <a:t>Word Study </a:t>
            </a:r>
            <a:r>
              <a:rPr lang="en-US" sz="2000" dirty="0"/>
              <a:t>– Decoding and Spelling</a:t>
            </a:r>
          </a:p>
          <a:p>
            <a:pPr marL="457200" lvl="1" indent="0">
              <a:buNone/>
            </a:pPr>
            <a:endParaRPr lang="en-US" sz="1000" dirty="0"/>
          </a:p>
          <a:p>
            <a:pPr lvl="1"/>
            <a:r>
              <a:rPr lang="en-US" sz="2000" b="1" dirty="0"/>
              <a:t>Poem</a:t>
            </a:r>
            <a:r>
              <a:rPr lang="en-US" sz="2000" dirty="0"/>
              <a:t> – Phonemic Awareness (Rhyming, Syllables, Substituting Sounds), Concepts of Print </a:t>
            </a:r>
          </a:p>
          <a:p>
            <a:pPr marL="457200" lvl="1" indent="0">
              <a:buNone/>
            </a:pPr>
            <a:endParaRPr lang="en-US" sz="1000" dirty="0"/>
          </a:p>
          <a:p>
            <a:pPr lvl="1"/>
            <a:r>
              <a:rPr lang="en-US" sz="2000" b="1" dirty="0"/>
              <a:t>Interactive Read Aloud </a:t>
            </a:r>
            <a:r>
              <a:rPr lang="en-US" sz="2000" dirty="0"/>
              <a:t>– Teacher reads aloud to students exposing children to rich language, developing comprehension ability, expanding vocabulary, and building knowledge.</a:t>
            </a:r>
          </a:p>
          <a:p>
            <a:pPr marL="457200" lvl="1" indent="0">
              <a:buNone/>
            </a:pPr>
            <a:endParaRPr lang="en-US" sz="2000" dirty="0"/>
          </a:p>
          <a:p>
            <a:pPr lvl="1"/>
            <a:r>
              <a:rPr lang="en-US" sz="2000" b="1" dirty="0"/>
              <a:t>Writing </a:t>
            </a:r>
            <a:r>
              <a:rPr lang="en-US" sz="2000" dirty="0"/>
              <a:t>- </a:t>
            </a:r>
            <a:r>
              <a:rPr lang="en-US" dirty="0">
                <a:solidFill>
                  <a:srgbClr val="009999"/>
                </a:solidFill>
                <a:latin typeface="DJ Basic" pitchFamily="2" charset="0"/>
                <a:hlinkClick r:id="rId3" action="ppaction://hlinkfile">
                  <a:extLst>
                    <a:ext uri="{A12FA001-AC4F-418D-AE19-62706E023703}">
                      <ahyp:hlinkClr xmlns:ahyp="http://schemas.microsoft.com/office/drawing/2018/hyperlinkcolor" val="tx"/>
                    </a:ext>
                  </a:extLst>
                </a:hlinkClick>
              </a:rPr>
              <a:t>Kindergarten Rubrics for Narrative, Opinion, and Informational</a:t>
            </a:r>
            <a:endParaRPr lang="en-US" sz="2000" dirty="0"/>
          </a:p>
          <a:p>
            <a:pPr marL="914400" lvl="2" indent="0">
              <a:buNone/>
            </a:pP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9"/>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10"/>
          <a:stretch>
            <a:fillRect/>
          </a:stretch>
        </p:blipFill>
        <p:spPr>
          <a:xfrm>
            <a:off x="7678282" y="5644520"/>
            <a:ext cx="675540" cy="1007949"/>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10" end="10"/>
                                            </p:txEl>
                                          </p:spTgt>
                                        </p:tgtEl>
                                        <p:attrNameLst>
                                          <p:attrName>style.visibility</p:attrName>
                                        </p:attrNameLst>
                                      </p:cBhvr>
                                      <p:to>
                                        <p:strVal val="visible"/>
                                      </p:to>
                                    </p:set>
                                    <p:animEffect transition="in" filter="wipe(down)">
                                      <p:cBhvr>
                                        <p:cTn id="13" dur="500"/>
                                        <p:tgtEl>
                                          <p:spTgt spid="30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D2C6-D486-4E73-B2C4-6D7EF5D48FA4}"/>
              </a:ext>
            </a:extLst>
          </p:cNvPr>
          <p:cNvSpPr>
            <a:spLocks noGrp="1"/>
          </p:cNvSpPr>
          <p:nvPr>
            <p:ph type="title"/>
          </p:nvPr>
        </p:nvSpPr>
        <p:spPr/>
        <p:txBody>
          <a:bodyPr/>
          <a:lstStyle/>
          <a:p>
            <a:r>
              <a:rPr lang="en-US" dirty="0"/>
              <a:t>Curriculum - Math</a:t>
            </a:r>
          </a:p>
        </p:txBody>
      </p:sp>
      <p:sp>
        <p:nvSpPr>
          <p:cNvPr id="3" name="Content Placeholder 2">
            <a:extLst>
              <a:ext uri="{FF2B5EF4-FFF2-40B4-BE49-F238E27FC236}">
                <a16:creationId xmlns:a16="http://schemas.microsoft.com/office/drawing/2014/main" id="{46588E51-96C2-45CE-BEE3-16B09626B0AF}"/>
              </a:ext>
            </a:extLst>
          </p:cNvPr>
          <p:cNvSpPr>
            <a:spLocks noGrp="1"/>
          </p:cNvSpPr>
          <p:nvPr>
            <p:ph idx="1"/>
          </p:nvPr>
        </p:nvSpPr>
        <p:spPr>
          <a:xfrm>
            <a:off x="1023457" y="1395413"/>
            <a:ext cx="7739543" cy="4572000"/>
          </a:xfrm>
        </p:spPr>
        <p:txBody>
          <a:bodyPr/>
          <a:lstStyle/>
          <a:p>
            <a:pPr lvl="2">
              <a:buFont typeface="Wingdings" panose="05000000000000000000" pitchFamily="2" charset="2"/>
              <a:buChar char="Ø"/>
            </a:pPr>
            <a:r>
              <a:rPr lang="en-US" sz="2500" dirty="0">
                <a:latin typeface="DJ Basic" pitchFamily="2" charset="0"/>
                <a:hlinkClick r:id="rId2" action="ppaction://hlinkfile"/>
              </a:rPr>
              <a:t>Kindergarten Number Talks Brochure </a:t>
            </a:r>
            <a:endParaRPr lang="en-US" sz="2500" dirty="0">
              <a:latin typeface="DJ Basic" pitchFamily="2" charset="0"/>
              <a:hlinkClick r:id="rId3" action="ppaction://hlinkfile"/>
            </a:endParaRPr>
          </a:p>
          <a:p>
            <a:pPr marL="914400" lvl="2" indent="0">
              <a:buNone/>
            </a:pPr>
            <a:endParaRPr lang="en-US" sz="3200" dirty="0">
              <a:latin typeface="DJ Basic" pitchFamily="2" charset="0"/>
              <a:hlinkClick r:id="rId4"/>
            </a:endParaRPr>
          </a:p>
          <a:p>
            <a:pPr marL="914400" lvl="2" indent="0">
              <a:buNone/>
            </a:pPr>
            <a:endParaRPr lang="en-US" sz="3200" dirty="0">
              <a:latin typeface="DJ Basic" pitchFamily="2" charset="0"/>
              <a:hlinkClick r:id="rId4"/>
            </a:endParaRPr>
          </a:p>
          <a:p>
            <a:pPr marL="914400" lvl="2" indent="0">
              <a:buNone/>
            </a:pPr>
            <a:endParaRPr lang="en-US" sz="3200" dirty="0">
              <a:latin typeface="DJ Basic" pitchFamily="2" charset="0"/>
              <a:hlinkClick r:id="rId4"/>
            </a:endParaRPr>
          </a:p>
          <a:p>
            <a:pPr lvl="2">
              <a:buFont typeface="Wingdings" panose="05000000000000000000" pitchFamily="2" charset="2"/>
              <a:buChar char="Ø"/>
            </a:pPr>
            <a:r>
              <a:rPr lang="en-US" sz="2500" dirty="0">
                <a:latin typeface="DJ Basic" pitchFamily="2" charset="0"/>
                <a:hlinkClick r:id="rId5"/>
              </a:rPr>
              <a:t>Math Workshop </a:t>
            </a:r>
            <a:r>
              <a:rPr lang="en-US" sz="2500" dirty="0">
                <a:latin typeface="DJ Basic" pitchFamily="2" charset="0"/>
              </a:rPr>
              <a:t>– Recognizing Numbers, Counting, Word problems with addition and subtraction</a:t>
            </a:r>
          </a:p>
          <a:p>
            <a:endParaRPr lang="en-US" dirty="0"/>
          </a:p>
        </p:txBody>
      </p:sp>
      <p:pic>
        <p:nvPicPr>
          <p:cNvPr id="7" name="Picture 6">
            <a:extLst>
              <a:ext uri="{FF2B5EF4-FFF2-40B4-BE49-F238E27FC236}">
                <a16:creationId xmlns:a16="http://schemas.microsoft.com/office/drawing/2014/main" id="{D09D0CC2-ABBA-4C18-A18D-11619DDFD141}"/>
              </a:ext>
            </a:extLst>
          </p:cNvPr>
          <p:cNvPicPr>
            <a:picLocks noChangeAspect="1"/>
          </p:cNvPicPr>
          <p:nvPr/>
        </p:nvPicPr>
        <p:blipFill>
          <a:blip r:embed="rId6"/>
          <a:stretch>
            <a:fillRect/>
          </a:stretch>
        </p:blipFill>
        <p:spPr>
          <a:xfrm>
            <a:off x="5460923" y="4676877"/>
            <a:ext cx="1529255" cy="1542949"/>
          </a:xfrm>
          <a:prstGeom prst="rect">
            <a:avLst/>
          </a:prstGeom>
        </p:spPr>
      </p:pic>
      <p:pic>
        <p:nvPicPr>
          <p:cNvPr id="9" name="Picture 8">
            <a:extLst>
              <a:ext uri="{FF2B5EF4-FFF2-40B4-BE49-F238E27FC236}">
                <a16:creationId xmlns:a16="http://schemas.microsoft.com/office/drawing/2014/main" id="{17A033D8-92B9-4CD2-B9BA-81D8057E6DEF}"/>
              </a:ext>
            </a:extLst>
          </p:cNvPr>
          <p:cNvPicPr>
            <a:picLocks noChangeAspect="1"/>
          </p:cNvPicPr>
          <p:nvPr/>
        </p:nvPicPr>
        <p:blipFill>
          <a:blip r:embed="rId7"/>
          <a:stretch>
            <a:fillRect/>
          </a:stretch>
        </p:blipFill>
        <p:spPr>
          <a:xfrm>
            <a:off x="3475333" y="2131241"/>
            <a:ext cx="2750218" cy="1297759"/>
          </a:xfrm>
          <a:prstGeom prst="rect">
            <a:avLst/>
          </a:prstGeom>
        </p:spPr>
      </p:pic>
    </p:spTree>
    <p:extLst>
      <p:ext uri="{BB962C8B-B14F-4D97-AF65-F5344CB8AC3E}">
        <p14:creationId xmlns:p14="http://schemas.microsoft.com/office/powerpoint/2010/main" val="277126299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5623-A5EF-4708-8718-6DF49EE45A12}"/>
              </a:ext>
            </a:extLst>
          </p:cNvPr>
          <p:cNvSpPr>
            <a:spLocks noGrp="1"/>
          </p:cNvSpPr>
          <p:nvPr>
            <p:ph type="title"/>
          </p:nvPr>
        </p:nvSpPr>
        <p:spPr>
          <a:xfrm>
            <a:off x="1752600" y="304800"/>
            <a:ext cx="7010400" cy="838200"/>
          </a:xfrm>
        </p:spPr>
        <p:txBody>
          <a:bodyPr wrap="square" anchor="ctr">
            <a:normAutofit/>
          </a:bodyPr>
          <a:lstStyle/>
          <a:p>
            <a:r>
              <a:rPr lang="en-US" dirty="0"/>
              <a:t>iRead </a:t>
            </a:r>
          </a:p>
        </p:txBody>
      </p:sp>
      <p:sp>
        <p:nvSpPr>
          <p:cNvPr id="10" name="Content Placeholder 2">
            <a:extLst>
              <a:ext uri="{FF2B5EF4-FFF2-40B4-BE49-F238E27FC236}">
                <a16:creationId xmlns:a16="http://schemas.microsoft.com/office/drawing/2014/main" id="{0D334D5E-FB00-4D3E-A786-27F47AEF58E6}"/>
              </a:ext>
            </a:extLst>
          </p:cNvPr>
          <p:cNvSpPr>
            <a:spLocks noGrp="1"/>
          </p:cNvSpPr>
          <p:nvPr>
            <p:ph sz="half" idx="1"/>
          </p:nvPr>
        </p:nvSpPr>
        <p:spPr>
          <a:xfrm>
            <a:off x="1752600" y="1395413"/>
            <a:ext cx="3429000" cy="4572000"/>
          </a:xfrm>
        </p:spPr>
        <p:txBody>
          <a:bodyPr/>
          <a:lstStyle/>
          <a:p>
            <a:r>
              <a:rPr lang="en-US" sz="2200" dirty="0"/>
              <a:t>Meets the students where they are in their instructional literacy level.</a:t>
            </a:r>
          </a:p>
          <a:p>
            <a:r>
              <a:rPr lang="en-US" sz="2200" dirty="0"/>
              <a:t>Students log on during DI.</a:t>
            </a:r>
          </a:p>
        </p:txBody>
      </p:sp>
      <p:pic>
        <p:nvPicPr>
          <p:cNvPr id="5" name="Picture 4" descr="A picture containing mirror&#10;&#10;Description automatically generated">
            <a:extLst>
              <a:ext uri="{FF2B5EF4-FFF2-40B4-BE49-F238E27FC236}">
                <a16:creationId xmlns:a16="http://schemas.microsoft.com/office/drawing/2014/main" id="{4E2A8169-0A5D-4AA6-874A-DD3ABC993E38}"/>
              </a:ext>
            </a:extLst>
          </p:cNvPr>
          <p:cNvPicPr>
            <a:picLocks noChangeAspect="1"/>
          </p:cNvPicPr>
          <p:nvPr/>
        </p:nvPicPr>
        <p:blipFill>
          <a:blip r:embed="rId2"/>
          <a:stretch>
            <a:fillRect/>
          </a:stretch>
        </p:blipFill>
        <p:spPr>
          <a:xfrm>
            <a:off x="5692744" y="2642431"/>
            <a:ext cx="3070256" cy="2892270"/>
          </a:xfrm>
          <a:prstGeom prst="rect">
            <a:avLst/>
          </a:prstGeom>
          <a:noFill/>
        </p:spPr>
      </p:pic>
      <p:pic>
        <p:nvPicPr>
          <p:cNvPr id="6" name="Picture 5">
            <a:extLst>
              <a:ext uri="{FF2B5EF4-FFF2-40B4-BE49-F238E27FC236}">
                <a16:creationId xmlns:a16="http://schemas.microsoft.com/office/drawing/2014/main" id="{3A7B1AD5-AEA5-4115-9F73-8F53B1BFB05A}"/>
              </a:ext>
            </a:extLst>
          </p:cNvPr>
          <p:cNvPicPr>
            <a:picLocks noChangeAspect="1"/>
          </p:cNvPicPr>
          <p:nvPr/>
        </p:nvPicPr>
        <p:blipFill>
          <a:blip r:embed="rId3"/>
          <a:stretch>
            <a:fillRect/>
          </a:stretch>
        </p:blipFill>
        <p:spPr>
          <a:xfrm>
            <a:off x="2141278" y="3975775"/>
            <a:ext cx="3040322" cy="2084557"/>
          </a:xfrm>
          <a:prstGeom prst="rect">
            <a:avLst/>
          </a:prstGeom>
        </p:spPr>
      </p:pic>
      <p:pic>
        <p:nvPicPr>
          <p:cNvPr id="8" name="Picture 7">
            <a:extLst>
              <a:ext uri="{FF2B5EF4-FFF2-40B4-BE49-F238E27FC236}">
                <a16:creationId xmlns:a16="http://schemas.microsoft.com/office/drawing/2014/main" id="{7416D2C3-0CFA-42F0-AA58-FC2372D658FB}"/>
              </a:ext>
            </a:extLst>
          </p:cNvPr>
          <p:cNvPicPr>
            <a:picLocks noChangeAspect="1"/>
          </p:cNvPicPr>
          <p:nvPr/>
        </p:nvPicPr>
        <p:blipFill>
          <a:blip r:embed="rId4"/>
          <a:stretch>
            <a:fillRect/>
          </a:stretch>
        </p:blipFill>
        <p:spPr>
          <a:xfrm>
            <a:off x="5257800" y="405257"/>
            <a:ext cx="2837480" cy="1727899"/>
          </a:xfrm>
          <a:prstGeom prst="rect">
            <a:avLst/>
          </a:prstGeom>
        </p:spPr>
      </p:pic>
    </p:spTree>
    <p:extLst>
      <p:ext uri="{BB962C8B-B14F-4D97-AF65-F5344CB8AC3E}">
        <p14:creationId xmlns:p14="http://schemas.microsoft.com/office/powerpoint/2010/main" val="341439459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a:xfrm>
            <a:off x="1752600" y="1269251"/>
            <a:ext cx="3986719" cy="2281345"/>
          </a:xfrm>
        </p:spPr>
        <p:txBody>
          <a:bodyPr/>
          <a:lstStyle/>
          <a:p>
            <a:r>
              <a:rPr lang="en-US" sz="1600" dirty="0"/>
              <a:t>The Reading Inventory is taken on a computer and lasts about 20 minutes. The types of questions a student receives and the results that are reported are based upon the student’s grade level and reading level. </a:t>
            </a:r>
          </a:p>
          <a:p>
            <a:r>
              <a:rPr lang="en-US" sz="1600" dirty="0"/>
              <a:t>Test Administration –2 times a year (December, May) </a:t>
            </a:r>
          </a:p>
        </p:txBody>
      </p:sp>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2"/>
          <a:stretch>
            <a:fillRect/>
          </a:stretch>
        </p:blipFill>
        <p:spPr>
          <a:xfrm>
            <a:off x="5998825" y="1766581"/>
            <a:ext cx="2629508" cy="847527"/>
          </a:xfrm>
          <a:prstGeom prst="rect">
            <a:avLst/>
          </a:prstGeom>
        </p:spPr>
      </p:pic>
      <p:pic>
        <p:nvPicPr>
          <p:cNvPr id="4" name="Picture 3">
            <a:extLst>
              <a:ext uri="{FF2B5EF4-FFF2-40B4-BE49-F238E27FC236}">
                <a16:creationId xmlns:a16="http://schemas.microsoft.com/office/drawing/2014/main" id="{1FB99E8D-E795-47A1-946D-D983D768F6B9}"/>
              </a:ext>
            </a:extLst>
          </p:cNvPr>
          <p:cNvPicPr>
            <a:picLocks noChangeAspect="1"/>
          </p:cNvPicPr>
          <p:nvPr/>
        </p:nvPicPr>
        <p:blipFill>
          <a:blip r:embed="rId3"/>
          <a:stretch>
            <a:fillRect/>
          </a:stretch>
        </p:blipFill>
        <p:spPr>
          <a:xfrm>
            <a:off x="2558172" y="4012307"/>
            <a:ext cx="1640029" cy="1693178"/>
          </a:xfrm>
          <a:prstGeom prst="rect">
            <a:avLst/>
          </a:prstGeom>
        </p:spPr>
      </p:pic>
      <p:sp>
        <p:nvSpPr>
          <p:cNvPr id="9" name="Content Placeholder 2">
            <a:extLst>
              <a:ext uri="{FF2B5EF4-FFF2-40B4-BE49-F238E27FC236}">
                <a16:creationId xmlns:a16="http://schemas.microsoft.com/office/drawing/2014/main" id="{646C77CF-A391-4E31-BDF9-933D814C9ED0}"/>
              </a:ext>
            </a:extLst>
          </p:cNvPr>
          <p:cNvSpPr txBox="1">
            <a:spLocks/>
          </p:cNvSpPr>
          <p:nvPr/>
        </p:nvSpPr>
        <p:spPr bwMode="auto">
          <a:xfrm>
            <a:off x="4854994" y="3905403"/>
            <a:ext cx="4191001" cy="19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lnSpc>
                <a:spcPct val="100000"/>
              </a:lnSpc>
            </a:pPr>
            <a:r>
              <a:rPr lang="en-US" sz="1600" kern="0" dirty="0"/>
              <a:t>DIBELS is administer one on one with a teachers. The items assist teachers in monitoring students phonemic (letter sounds) and phonological (letters, blending) skills.</a:t>
            </a:r>
          </a:p>
          <a:p>
            <a:pPr>
              <a:lnSpc>
                <a:spcPct val="100000"/>
              </a:lnSpc>
            </a:pPr>
            <a:r>
              <a:rPr lang="en-US" sz="1600" dirty="0"/>
              <a:t>Test Administration – 3 times a year (August, December, May) </a:t>
            </a:r>
          </a:p>
          <a:p>
            <a:pPr>
              <a:lnSpc>
                <a:spcPct val="100000"/>
              </a:lnSpc>
            </a:pPr>
            <a:endParaRPr lang="en-US" sz="1800" kern="0" dirty="0"/>
          </a:p>
        </p:txBody>
      </p:sp>
    </p:spTree>
    <p:extLst>
      <p:ext uri="{BB962C8B-B14F-4D97-AF65-F5344CB8AC3E}">
        <p14:creationId xmlns:p14="http://schemas.microsoft.com/office/powerpoint/2010/main" val="47410400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p:txBody>
          <a:bodyPr/>
          <a:lstStyle/>
          <a:p>
            <a:r>
              <a:rPr lang="en-US" dirty="0"/>
              <a:t>GKIDS 2.0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a:xfrm>
            <a:off x="1752600" y="1728132"/>
            <a:ext cx="7010400" cy="4572000"/>
          </a:xfrm>
        </p:spPr>
        <p:txBody>
          <a:bodyPr/>
          <a:lstStyle/>
          <a:p>
            <a:r>
              <a:rPr lang="en-US" sz="1800" dirty="0"/>
              <a:t>The Georgia Kindergarten Inventory of Developing Skills 2.0 (GKIDS 2.0) is a yearlong, progression-based formative assessment. GKIDS 2.0 is aligned to the Georgia Standards of Excellence (GSE) for kindergarten and is organized around big ideas and learning progressions.</a:t>
            </a:r>
          </a:p>
          <a:p>
            <a:pPr marL="0" indent="0">
              <a:buNone/>
            </a:pPr>
            <a:endParaRPr lang="en-US" sz="500" dirty="0"/>
          </a:p>
          <a:p>
            <a:pPr marL="457200" lvl="1" indent="0">
              <a:buNone/>
            </a:pPr>
            <a:r>
              <a:rPr lang="en-US" sz="1400" dirty="0"/>
              <a:t>GKIDS 2.0 will: </a:t>
            </a:r>
          </a:p>
          <a:p>
            <a:pPr marL="457200" lvl="1" indent="0">
              <a:buNone/>
            </a:pPr>
            <a:r>
              <a:rPr lang="en-US" sz="1400" dirty="0"/>
              <a:t>• Measure your child’s knowledge and skills in up to seven areas of learning </a:t>
            </a:r>
          </a:p>
          <a:p>
            <a:pPr marL="457200" lvl="1" indent="0">
              <a:buNone/>
            </a:pPr>
            <a:r>
              <a:rPr lang="en-US" sz="1400" dirty="0"/>
              <a:t>• Help teachers plan instruction </a:t>
            </a:r>
          </a:p>
          <a:p>
            <a:pPr marL="457200" lvl="1" indent="0">
              <a:buNone/>
            </a:pPr>
            <a:r>
              <a:rPr lang="en-US" sz="1400" dirty="0"/>
              <a:t>• Help families understand their child’s progress over time</a:t>
            </a:r>
          </a:p>
          <a:p>
            <a:pPr marL="457200" lvl="1" indent="0">
              <a:buNone/>
            </a:pPr>
            <a:endParaRPr lang="en-US" sz="1400" dirty="0">
              <a:highlight>
                <a:srgbClr val="FFFF00"/>
              </a:highlight>
            </a:endParaRPr>
          </a:p>
          <a:p>
            <a:pPr marL="457200" lvl="1" indent="0">
              <a:buNone/>
            </a:pPr>
            <a:r>
              <a:rPr lang="en-US" sz="1400" dirty="0">
                <a:hlinkClick r:id="rId2"/>
              </a:rPr>
              <a:t>Parent Flyer with Domains of Learning, Learning Progressions, </a:t>
            </a:r>
          </a:p>
          <a:p>
            <a:pPr marL="457200" lvl="1" indent="0">
              <a:buNone/>
            </a:pPr>
            <a:r>
              <a:rPr lang="en-US" sz="1400" dirty="0">
                <a:hlinkClick r:id="rId2"/>
              </a:rPr>
              <a:t>Performance Levels</a:t>
            </a:r>
            <a:endParaRPr lang="en-US" sz="1400" dirty="0"/>
          </a:p>
          <a:p>
            <a:pPr marL="457200" lvl="1" indent="0">
              <a:buNone/>
            </a:pPr>
            <a:endParaRPr lang="en-US" sz="1400" dirty="0"/>
          </a:p>
          <a:p>
            <a:pPr marL="457200" lvl="1" indent="0">
              <a:buNone/>
            </a:pPr>
            <a:r>
              <a:rPr lang="en-US" sz="1400" dirty="0"/>
              <a:t>GKIDS Parent Website– </a:t>
            </a:r>
            <a:r>
              <a:rPr lang="en-US" sz="1400" dirty="0">
                <a:hlinkClick r:id="rId3"/>
              </a:rPr>
              <a:t>https://gkidsparent.gadoe.org/Pages/Home.aspx</a:t>
            </a:r>
            <a:r>
              <a:rPr lang="en-US" sz="1400" dirty="0"/>
              <a:t> </a:t>
            </a:r>
          </a:p>
          <a:p>
            <a:pPr marL="457200" lvl="1" indent="0">
              <a:buNone/>
            </a:pPr>
            <a:r>
              <a:rPr lang="en-US" sz="1400" dirty="0">
                <a:hlinkClick r:id="rId4"/>
              </a:rPr>
              <a:t>video summary </a:t>
            </a:r>
            <a:r>
              <a:rPr lang="en-US" sz="1400" dirty="0"/>
              <a:t>included on site</a:t>
            </a:r>
            <a:endParaRPr lang="en-US" sz="1800" dirty="0"/>
          </a:p>
        </p:txBody>
      </p:sp>
      <p:pic>
        <p:nvPicPr>
          <p:cNvPr id="5" name="Picture 4">
            <a:extLst>
              <a:ext uri="{FF2B5EF4-FFF2-40B4-BE49-F238E27FC236}">
                <a16:creationId xmlns:a16="http://schemas.microsoft.com/office/drawing/2014/main" id="{25EF2629-3291-4E15-B65D-EE1D6ADB89AF}"/>
              </a:ext>
            </a:extLst>
          </p:cNvPr>
          <p:cNvPicPr>
            <a:picLocks noChangeAspect="1"/>
          </p:cNvPicPr>
          <p:nvPr/>
        </p:nvPicPr>
        <p:blipFill>
          <a:blip r:embed="rId5"/>
          <a:stretch>
            <a:fillRect/>
          </a:stretch>
        </p:blipFill>
        <p:spPr>
          <a:xfrm>
            <a:off x="6915318" y="159391"/>
            <a:ext cx="1449380" cy="1568741"/>
          </a:xfrm>
          <a:prstGeom prst="rect">
            <a:avLst/>
          </a:prstGeom>
        </p:spPr>
      </p:pic>
    </p:spTree>
    <p:extLst>
      <p:ext uri="{BB962C8B-B14F-4D97-AF65-F5344CB8AC3E}">
        <p14:creationId xmlns:p14="http://schemas.microsoft.com/office/powerpoint/2010/main" val="141632837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F40DE3-4E0C-44C6-9871-B1D5C5890B54}">
  <ds:schemaRefs>
    <ds:schemaRef ds:uri="http://schemas.microsoft.com/sharepoint/v3/contenttype/forms"/>
  </ds:schemaRefs>
</ds:datastoreItem>
</file>

<file path=customXml/itemProps3.xml><?xml version="1.0" encoding="utf-8"?>
<ds:datastoreItem xmlns:ds="http://schemas.openxmlformats.org/officeDocument/2006/customXml" ds:itemID="{704C60B0-10BB-4FBB-8D51-617C005E44D0}">
  <ds:schemaRefs>
    <ds:schemaRef ds:uri="http://purl.org/dc/dcmitype/"/>
    <ds:schemaRef ds:uri="http://www.w3.org/XML/1998/namespace"/>
    <ds:schemaRef ds:uri="http://schemas.microsoft.com/office/2006/metadata/properties"/>
    <ds:schemaRef ds:uri="http://schemas.microsoft.com/office/2006/documentManagement/types"/>
    <ds:schemaRef ds:uri="http://purl.org/dc/terms/"/>
    <ds:schemaRef ds:uri="f7511282-35fa-4895-9c96-d1d532179c5f"/>
    <ds:schemaRef ds:uri="873d15cb-3143-4e9e-9e1c-ce652a9127a6"/>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226</TotalTime>
  <Words>1166</Words>
  <Application>Microsoft Office PowerPoint</Application>
  <PresentationFormat>On-screen Show (4:3)</PresentationFormat>
  <Paragraphs>136</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&amp;quot</vt:lpstr>
      <vt:lpstr>Arial</vt:lpstr>
      <vt:lpstr>DJ Basic</vt:lpstr>
      <vt:lpstr>inherit</vt:lpstr>
      <vt:lpstr>Open Sans</vt:lpstr>
      <vt:lpstr>Tahoma</vt:lpstr>
      <vt:lpstr>Wingdings</vt:lpstr>
      <vt:lpstr>Classroom expectations</vt:lpstr>
      <vt:lpstr>Welcome to Kindergarten!</vt:lpstr>
      <vt:lpstr>Tonight's Agenda (items to be discussed)</vt:lpstr>
      <vt:lpstr>Grade Level Standards</vt:lpstr>
      <vt:lpstr>Curriculum – Reading/ELA</vt:lpstr>
      <vt:lpstr>Curriculum - Math</vt:lpstr>
      <vt:lpstr>iRead </vt:lpstr>
      <vt:lpstr>District Assessments – </vt:lpstr>
      <vt:lpstr>GKIDS 2.0 </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Crystal A. Dankert</dc:creator>
  <cp:lastModifiedBy>Kimberly K. Williams</cp:lastModifiedBy>
  <cp:revision>5</cp:revision>
  <dcterms:created xsi:type="dcterms:W3CDTF">2020-09-14T18:43:59Z</dcterms:created>
  <dcterms:modified xsi:type="dcterms:W3CDTF">2020-10-09T18:19:49Z</dcterms:modified>
</cp:coreProperties>
</file>